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76" r:id="rId7"/>
    <p:sldId id="264" r:id="rId8"/>
    <p:sldId id="265" r:id="rId9"/>
    <p:sldId id="266" r:id="rId10"/>
    <p:sldId id="272" r:id="rId11"/>
    <p:sldId id="273" r:id="rId12"/>
    <p:sldId id="268" r:id="rId13"/>
    <p:sldId id="267" r:id="rId14"/>
    <p:sldId id="274" r:id="rId15"/>
    <p:sldId id="269" r:id="rId16"/>
    <p:sldId id="270" r:id="rId17"/>
    <p:sldId id="261" r:id="rId18"/>
    <p:sldId id="26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17" autoAdjust="0"/>
  </p:normalViewPr>
  <p:slideViewPr>
    <p:cSldViewPr>
      <p:cViewPr varScale="1">
        <p:scale>
          <a:sx n="84" d="100"/>
          <a:sy n="84" d="100"/>
        </p:scale>
        <p:origin x="11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C85012F-A78C-4695-9C93-37354E063FF7}" type="datetimeFigureOut">
              <a:rPr lang="en-US" smtClean="0"/>
              <a:t>3/14/2018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7E2FB8E-401E-4E47-AB50-47B0B5C3AA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85012F-A78C-4695-9C93-37354E063FF7}"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85012F-A78C-4695-9C93-37354E063FF7}"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85012F-A78C-4695-9C93-37354E063FF7}"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85012F-A78C-4695-9C93-37354E063FF7}"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85012F-A78C-4695-9C93-37354E063FF7}"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C85012F-A78C-4695-9C93-37354E063FF7}" type="datetimeFigureOut">
              <a:rPr lang="en-US" smtClean="0"/>
              <a:t>3/14/2018</a:t>
            </a:fld>
            <a:endParaRPr lang="en-US"/>
          </a:p>
        </p:txBody>
      </p:sp>
      <p:sp>
        <p:nvSpPr>
          <p:cNvPr id="27" name="Slide Number Placeholder 26"/>
          <p:cNvSpPr>
            <a:spLocks noGrp="1"/>
          </p:cNvSpPr>
          <p:nvPr>
            <p:ph type="sldNum" sz="quarter" idx="11"/>
          </p:nvPr>
        </p:nvSpPr>
        <p:spPr/>
        <p:txBody>
          <a:bodyPr rtlCol="0"/>
          <a:lstStyle/>
          <a:p>
            <a:fld id="{17E2FB8E-401E-4E47-AB50-47B0B5C3AA5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C85012F-A78C-4695-9C93-37354E063FF7}" type="datetimeFigureOut">
              <a:rPr lang="en-US" smtClean="0"/>
              <a:t>3/14/2018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7E2FB8E-401E-4E47-AB50-47B0B5C3AA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5012F-A78C-4695-9C93-37354E063FF7}"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85012F-A78C-4695-9C93-37354E063FF7}"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85012F-A78C-4695-9C93-37354E063FF7}"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2FB8E-401E-4E47-AB50-47B0B5C3AA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C85012F-A78C-4695-9C93-37354E063FF7}" type="datetimeFigureOut">
              <a:rPr lang="en-US" smtClean="0"/>
              <a:t>3/14/2018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7E2FB8E-401E-4E47-AB50-47B0B5C3AA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SAT Prep</a:t>
            </a:r>
            <a:endParaRPr lang="en-US" sz="9600" dirty="0"/>
          </a:p>
        </p:txBody>
      </p:sp>
      <p:sp>
        <p:nvSpPr>
          <p:cNvPr id="3" name="Subtitle 2"/>
          <p:cNvSpPr>
            <a:spLocks noGrp="1"/>
          </p:cNvSpPr>
          <p:nvPr>
            <p:ph type="subTitle" idx="1"/>
          </p:nvPr>
        </p:nvSpPr>
        <p:spPr>
          <a:xfrm>
            <a:off x="457200" y="3886200"/>
            <a:ext cx="4953000" cy="1752600"/>
          </a:xfrm>
        </p:spPr>
        <p:txBody>
          <a:bodyPr>
            <a:normAutofit/>
          </a:bodyPr>
          <a:lstStyle/>
          <a:p>
            <a:r>
              <a:rPr lang="en-US" sz="6000" dirty="0" smtClean="0"/>
              <a:t>The Essay</a:t>
            </a:r>
            <a:endParaRPr lang="en-US" sz="6000" dirty="0"/>
          </a:p>
        </p:txBody>
      </p:sp>
      <p:sp>
        <p:nvSpPr>
          <p:cNvPr id="4" name="TextBox 3"/>
          <p:cNvSpPr txBox="1"/>
          <p:nvPr/>
        </p:nvSpPr>
        <p:spPr>
          <a:xfrm>
            <a:off x="605589" y="5747886"/>
            <a:ext cx="7162800" cy="307777"/>
          </a:xfrm>
          <a:prstGeom prst="rect">
            <a:avLst/>
          </a:prstGeom>
          <a:noFill/>
        </p:spPr>
        <p:txBody>
          <a:bodyPr wrap="square" rtlCol="0">
            <a:spAutoFit/>
          </a:bodyPr>
          <a:lstStyle/>
          <a:p>
            <a:r>
              <a:rPr lang="en-US" sz="1400" i="1" dirty="0" smtClean="0"/>
              <a:t>*Adapted from MISD and Atlas: College Readiness in Action</a:t>
            </a:r>
            <a:endParaRPr lang="en-US" sz="1400" i="1"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Body Paragraphs—25 Minutes</a:t>
            </a:r>
            <a:endParaRPr lang="en-US" dirty="0"/>
          </a:p>
        </p:txBody>
      </p:sp>
      <p:sp>
        <p:nvSpPr>
          <p:cNvPr id="3" name="Content Placeholder 2"/>
          <p:cNvSpPr>
            <a:spLocks noGrp="1"/>
          </p:cNvSpPr>
          <p:nvPr>
            <p:ph idx="1"/>
          </p:nvPr>
        </p:nvSpPr>
        <p:spPr>
          <a:xfrm>
            <a:off x="381000" y="1752600"/>
            <a:ext cx="8305800" cy="4821936"/>
          </a:xfrm>
        </p:spPr>
        <p:txBody>
          <a:bodyPr>
            <a:normAutofit/>
          </a:bodyPr>
          <a:lstStyle/>
          <a:p>
            <a:r>
              <a:rPr lang="en-US" dirty="0" smtClean="0"/>
              <a:t>There are two primary organizational structures you can follow when composing the body of your essay:</a:t>
            </a:r>
          </a:p>
          <a:p>
            <a:pPr lvl="1"/>
            <a:r>
              <a:rPr lang="en-US" sz="2800" dirty="0" smtClean="0"/>
              <a:t>Chronologically (my preferred method as it allows you to talk about multiple strategies in a single paragraph)</a:t>
            </a:r>
          </a:p>
          <a:p>
            <a:pPr lvl="1"/>
            <a:r>
              <a:rPr lang="en-US" sz="2800" dirty="0" smtClean="0"/>
              <a:t>Topically (you will only talk about one method per paragraph, which is good if you haven’t found much to analyze or you are worried about time)</a:t>
            </a:r>
            <a:endParaRPr lang="en-US" sz="2800" dirty="0"/>
          </a:p>
        </p:txBody>
      </p:sp>
    </p:spTree>
    <p:extLst>
      <p:ext uri="{BB962C8B-B14F-4D97-AF65-F5344CB8AC3E}">
        <p14:creationId xmlns:p14="http://schemas.microsoft.com/office/powerpoint/2010/main" val="359916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Body Paragraphs—Chronological</a:t>
            </a:r>
            <a:endParaRPr lang="en-US" dirty="0"/>
          </a:p>
        </p:txBody>
      </p:sp>
      <p:sp>
        <p:nvSpPr>
          <p:cNvPr id="3" name="Content Placeholder 2"/>
          <p:cNvSpPr>
            <a:spLocks noGrp="1"/>
          </p:cNvSpPr>
          <p:nvPr>
            <p:ph idx="1"/>
          </p:nvPr>
        </p:nvSpPr>
        <p:spPr>
          <a:xfrm>
            <a:off x="304800" y="1676400"/>
            <a:ext cx="8382000" cy="4898136"/>
          </a:xfrm>
        </p:spPr>
        <p:txBody>
          <a:bodyPr>
            <a:normAutofit fontScale="92500" lnSpcReduction="10000"/>
          </a:bodyPr>
          <a:lstStyle/>
          <a:p>
            <a:r>
              <a:rPr lang="en-US" dirty="0" smtClean="0"/>
              <a:t>Structure your body paragraphs based on the beginning (body ¶ 1), middle (body ¶ 2), and end (body ¶ 3) of the passage.</a:t>
            </a:r>
          </a:p>
          <a:p>
            <a:r>
              <a:rPr lang="en-US" dirty="0" smtClean="0"/>
              <a:t>Walk your reader through the article, detailing how the author’s use of language and rhetorical methods conveys his or her argument.</a:t>
            </a:r>
          </a:p>
          <a:p>
            <a:r>
              <a:rPr lang="en-US" dirty="0" smtClean="0"/>
              <a:t>Select the most significant strategies to discuss and offer textual evidence for support</a:t>
            </a:r>
          </a:p>
          <a:p>
            <a:r>
              <a:rPr lang="en-US" dirty="0" smtClean="0"/>
              <a:t>Because this structure is more fluid and requires more depth of analysis, this is considered a more advanced style. If you are concerned about your time management, use the topical arrangement.</a:t>
            </a:r>
            <a:endParaRPr lang="en-US" dirty="0"/>
          </a:p>
        </p:txBody>
      </p:sp>
    </p:spTree>
    <p:extLst>
      <p:ext uri="{BB962C8B-B14F-4D97-AF65-F5344CB8AC3E}">
        <p14:creationId xmlns:p14="http://schemas.microsoft.com/office/powerpoint/2010/main" val="23977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14400"/>
          </a:xfrm>
        </p:spPr>
        <p:txBody>
          <a:bodyPr>
            <a:normAutofit fontScale="90000"/>
          </a:bodyPr>
          <a:lstStyle/>
          <a:p>
            <a:r>
              <a:rPr lang="en-US" dirty="0" smtClean="0"/>
              <a:t>Sample Body Paragraph--Chronological</a:t>
            </a:r>
            <a:endParaRPr lang="en-US" dirty="0"/>
          </a:p>
        </p:txBody>
      </p:sp>
      <p:sp>
        <p:nvSpPr>
          <p:cNvPr id="3" name="Content Placeholder 2"/>
          <p:cNvSpPr>
            <a:spLocks noGrp="1"/>
          </p:cNvSpPr>
          <p:nvPr>
            <p:ph idx="1"/>
          </p:nvPr>
        </p:nvSpPr>
        <p:spPr>
          <a:xfrm>
            <a:off x="228600" y="1295400"/>
            <a:ext cx="8610600" cy="5486400"/>
          </a:xfrm>
        </p:spPr>
        <p:txBody>
          <a:bodyPr>
            <a:normAutofit fontScale="25000" lnSpcReduction="20000"/>
          </a:bodyPr>
          <a:lstStyle/>
          <a:p>
            <a:pPr>
              <a:buNone/>
            </a:pPr>
            <a:r>
              <a:rPr lang="en-US" sz="7500" baseline="30000" dirty="0" smtClean="0">
                <a:solidFill>
                  <a:srgbClr val="FF0000"/>
                </a:solidFill>
              </a:rPr>
              <a:t>1</a:t>
            </a:r>
            <a:r>
              <a:rPr lang="en-US" sz="7500" dirty="0" smtClean="0">
                <a:solidFill>
                  <a:srgbClr val="FF0000"/>
                </a:solidFill>
              </a:rPr>
              <a:t>Smith </a:t>
            </a:r>
            <a:r>
              <a:rPr lang="en-US" sz="7500" dirty="0" smtClean="0">
                <a:solidFill>
                  <a:srgbClr val="FF0000"/>
                </a:solidFill>
              </a:rPr>
              <a:t>begins </a:t>
            </a:r>
            <a:r>
              <a:rPr lang="en-US" sz="7500" dirty="0" smtClean="0">
                <a:solidFill>
                  <a:srgbClr val="FF0000"/>
                </a:solidFill>
              </a:rPr>
              <a:t>her </a:t>
            </a:r>
            <a:r>
              <a:rPr lang="en-US" sz="7500" dirty="0" smtClean="0">
                <a:solidFill>
                  <a:srgbClr val="FF0000"/>
                </a:solidFill>
              </a:rPr>
              <a:t>article with a </a:t>
            </a:r>
            <a:r>
              <a:rPr lang="en-US" sz="7500" baseline="30000" dirty="0" smtClean="0">
                <a:solidFill>
                  <a:srgbClr val="7030A0"/>
                </a:solidFill>
              </a:rPr>
              <a:t>2</a:t>
            </a:r>
            <a:r>
              <a:rPr lang="en-US" sz="7500" dirty="0" smtClean="0">
                <a:solidFill>
                  <a:srgbClr val="7030A0"/>
                </a:solidFill>
              </a:rPr>
              <a:t>q</a:t>
            </a:r>
            <a:r>
              <a:rPr lang="en-US" sz="7500" dirty="0" smtClean="0">
                <a:solidFill>
                  <a:srgbClr val="7030A0"/>
                </a:solidFill>
              </a:rPr>
              <a:t>uestion</a:t>
            </a:r>
            <a:r>
              <a:rPr lang="en-US" sz="7500" dirty="0" smtClean="0">
                <a:solidFill>
                  <a:srgbClr val="FF0000"/>
                </a:solidFill>
              </a:rPr>
              <a:t>, </a:t>
            </a:r>
            <a:r>
              <a:rPr lang="en-US" sz="7500" dirty="0" smtClean="0">
                <a:solidFill>
                  <a:srgbClr val="7030A0"/>
                </a:solidFill>
              </a:rPr>
              <a:t>asking her audience to think about </a:t>
            </a:r>
          </a:p>
          <a:p>
            <a:pPr>
              <a:buNone/>
            </a:pPr>
            <a:r>
              <a:rPr lang="en-US" sz="7500" dirty="0" smtClean="0">
                <a:solidFill>
                  <a:srgbClr val="7030A0"/>
                </a:solidFill>
              </a:rPr>
              <a:t>the “problem” that a library presents.  She goes on to answer this question </a:t>
            </a:r>
          </a:p>
          <a:p>
            <a:pPr>
              <a:buNone/>
            </a:pPr>
            <a:r>
              <a:rPr lang="en-US" sz="7500" dirty="0" smtClean="0">
                <a:solidFill>
                  <a:srgbClr val="7030A0"/>
                </a:solidFill>
              </a:rPr>
              <a:t>by stating what many people have come to believe about public libraries: </a:t>
            </a:r>
          </a:p>
          <a:p>
            <a:pPr>
              <a:buNone/>
            </a:pPr>
            <a:r>
              <a:rPr lang="en-US" sz="7500" dirty="0" smtClean="0">
                <a:solidFill>
                  <a:srgbClr val="7030A0"/>
                </a:solidFill>
              </a:rPr>
              <a:t>they are obsolete.  </a:t>
            </a:r>
            <a:r>
              <a:rPr lang="en-US" sz="7500" baseline="30000" dirty="0" smtClean="0">
                <a:solidFill>
                  <a:srgbClr val="0070C0"/>
                </a:solidFill>
              </a:rPr>
              <a:t>3</a:t>
            </a:r>
            <a:r>
              <a:rPr lang="en-US" sz="7500" dirty="0" smtClean="0">
                <a:solidFill>
                  <a:srgbClr val="0070C0"/>
                </a:solidFill>
              </a:rPr>
              <a:t>S</a:t>
            </a:r>
            <a:r>
              <a:rPr lang="en-US" sz="7500" dirty="0" smtClean="0">
                <a:solidFill>
                  <a:srgbClr val="0070C0"/>
                </a:solidFill>
              </a:rPr>
              <a:t>mith acknowledges the opposition’s view </a:t>
            </a:r>
            <a:r>
              <a:rPr lang="en-US" sz="7500" baseline="30000" dirty="0" smtClean="0">
                <a:solidFill>
                  <a:srgbClr val="7030A0"/>
                </a:solidFill>
              </a:rPr>
              <a:t>2</a:t>
            </a:r>
            <a:r>
              <a:rPr lang="en-US" sz="7500" dirty="0" smtClean="0">
                <a:solidFill>
                  <a:srgbClr val="7030A0"/>
                </a:solidFill>
              </a:rPr>
              <a:t>t</a:t>
            </a:r>
            <a:r>
              <a:rPr lang="en-US" sz="7500" dirty="0" smtClean="0">
                <a:solidFill>
                  <a:srgbClr val="7030A0"/>
                </a:solidFill>
              </a:rPr>
              <a:t>hat, thanks to </a:t>
            </a:r>
          </a:p>
          <a:p>
            <a:pPr>
              <a:buNone/>
            </a:pPr>
            <a:r>
              <a:rPr lang="en-US" sz="7500" dirty="0" smtClean="0">
                <a:solidFill>
                  <a:srgbClr val="7030A0"/>
                </a:solidFill>
              </a:rPr>
              <a:t>the internet, physical copies of books are unnecessary.  She </a:t>
            </a:r>
            <a:r>
              <a:rPr lang="en-US" sz="7500" dirty="0" smtClean="0">
                <a:solidFill>
                  <a:srgbClr val="7030A0"/>
                </a:solidFill>
              </a:rPr>
              <a:t>refutes this view </a:t>
            </a:r>
          </a:p>
          <a:p>
            <a:pPr>
              <a:buNone/>
            </a:pPr>
            <a:r>
              <a:rPr lang="en-US" sz="7500" dirty="0" smtClean="0">
                <a:solidFill>
                  <a:srgbClr val="7030A0"/>
                </a:solidFill>
              </a:rPr>
              <a:t>by </a:t>
            </a:r>
            <a:r>
              <a:rPr lang="en-US" sz="7500" baseline="30000" dirty="0" smtClean="0">
                <a:solidFill>
                  <a:srgbClr val="0070C0"/>
                </a:solidFill>
              </a:rPr>
              <a:t>3</a:t>
            </a:r>
            <a:r>
              <a:rPr lang="en-US" sz="7500" dirty="0" smtClean="0">
                <a:solidFill>
                  <a:srgbClr val="0070C0"/>
                </a:solidFill>
              </a:rPr>
              <a:t>arguing against the perception that libraries serve only one function; </a:t>
            </a:r>
          </a:p>
          <a:p>
            <a:pPr>
              <a:buNone/>
            </a:pPr>
            <a:r>
              <a:rPr lang="en-US" sz="7500" dirty="0" smtClean="0">
                <a:solidFill>
                  <a:srgbClr val="0070C0"/>
                </a:solidFill>
              </a:rPr>
              <a:t>Smith says libraries offer a “plurality of individual spaces,” sharing her belief </a:t>
            </a:r>
          </a:p>
          <a:p>
            <a:pPr>
              <a:buNone/>
            </a:pPr>
            <a:r>
              <a:rPr lang="en-US" sz="7500" dirty="0" smtClean="0">
                <a:solidFill>
                  <a:srgbClr val="0070C0"/>
                </a:solidFill>
              </a:rPr>
              <a:t>that a library is much more than a catalog of books. </a:t>
            </a:r>
            <a:r>
              <a:rPr lang="en-US" sz="7500" baseline="30000" dirty="0" smtClean="0">
                <a:solidFill>
                  <a:srgbClr val="7030A0"/>
                </a:solidFill>
              </a:rPr>
              <a:t>2</a:t>
            </a:r>
            <a:r>
              <a:rPr lang="en-US" sz="7500" dirty="0" smtClean="0">
                <a:solidFill>
                  <a:srgbClr val="7030A0"/>
                </a:solidFill>
              </a:rPr>
              <a:t>S</a:t>
            </a:r>
            <a:r>
              <a:rPr lang="en-US" sz="7500" dirty="0" smtClean="0">
                <a:solidFill>
                  <a:srgbClr val="7030A0"/>
                </a:solidFill>
              </a:rPr>
              <a:t>mith next offers an </a:t>
            </a:r>
          </a:p>
          <a:p>
            <a:pPr>
              <a:buNone/>
            </a:pPr>
            <a:r>
              <a:rPr lang="en-US" sz="7500" dirty="0" smtClean="0">
                <a:solidFill>
                  <a:srgbClr val="7030A0"/>
                </a:solidFill>
              </a:rPr>
              <a:t>anecdote, telling the reader that she struggles “to find a seat at the packed </a:t>
            </a:r>
          </a:p>
          <a:p>
            <a:pPr>
              <a:buNone/>
            </a:pPr>
            <a:r>
              <a:rPr lang="en-US" sz="7500" dirty="0" smtClean="0">
                <a:solidFill>
                  <a:srgbClr val="7030A0"/>
                </a:solidFill>
              </a:rPr>
              <a:t>university library.”  </a:t>
            </a:r>
            <a:r>
              <a:rPr lang="en-US" sz="7500" baseline="30000" dirty="0" smtClean="0">
                <a:solidFill>
                  <a:srgbClr val="0070C0"/>
                </a:solidFill>
              </a:rPr>
              <a:t>3</a:t>
            </a:r>
            <a:r>
              <a:rPr lang="en-US" sz="7500" dirty="0" smtClean="0">
                <a:solidFill>
                  <a:srgbClr val="0070C0"/>
                </a:solidFill>
              </a:rPr>
              <a:t>H</a:t>
            </a:r>
            <a:r>
              <a:rPr lang="en-US" sz="7500" dirty="0" smtClean="0">
                <a:solidFill>
                  <a:srgbClr val="0070C0"/>
                </a:solidFill>
              </a:rPr>
              <a:t>ere, Smith uses her own experiences to prove that </a:t>
            </a:r>
          </a:p>
          <a:p>
            <a:pPr>
              <a:buNone/>
            </a:pPr>
            <a:r>
              <a:rPr lang="en-US" sz="7500" dirty="0" smtClean="0">
                <a:solidFill>
                  <a:srgbClr val="0070C0"/>
                </a:solidFill>
              </a:rPr>
              <a:t>libraries are, in fact, popular and useful and thus deserve to remain open. </a:t>
            </a:r>
            <a:r>
              <a:rPr lang="en-US" sz="7500" dirty="0" smtClean="0">
                <a:solidFill>
                  <a:srgbClr val="7030A0"/>
                </a:solidFill>
              </a:rPr>
              <a:t> </a:t>
            </a:r>
          </a:p>
          <a:p>
            <a:pPr>
              <a:buNone/>
            </a:pPr>
            <a:r>
              <a:rPr lang="en-US" sz="7500" baseline="30000" dirty="0" smtClean="0">
                <a:solidFill>
                  <a:srgbClr val="7030A0"/>
                </a:solidFill>
              </a:rPr>
              <a:t>2</a:t>
            </a:r>
            <a:r>
              <a:rPr lang="en-US" sz="7500" dirty="0" smtClean="0">
                <a:solidFill>
                  <a:srgbClr val="7030A0"/>
                </a:solidFill>
              </a:rPr>
              <a:t>S</a:t>
            </a:r>
            <a:r>
              <a:rPr lang="en-US" sz="7500" dirty="0" smtClean="0">
                <a:solidFill>
                  <a:srgbClr val="7030A0"/>
                </a:solidFill>
              </a:rPr>
              <a:t>he next offers an emotional appeal through strong diction, claiming that </a:t>
            </a:r>
          </a:p>
          <a:p>
            <a:pPr>
              <a:buNone/>
            </a:pPr>
            <a:r>
              <a:rPr lang="en-US" sz="7500" dirty="0" smtClean="0">
                <a:solidFill>
                  <a:srgbClr val="7030A0"/>
                </a:solidFill>
              </a:rPr>
              <a:t>one local library is being “mutilated” primarily because the council members </a:t>
            </a:r>
          </a:p>
          <a:p>
            <a:pPr>
              <a:buNone/>
            </a:pPr>
            <a:r>
              <a:rPr lang="en-US" sz="7500" dirty="0" smtClean="0">
                <a:solidFill>
                  <a:srgbClr val="7030A0"/>
                </a:solidFill>
              </a:rPr>
              <a:t>want to take advantage of a “sweet real estate deal.”  </a:t>
            </a:r>
            <a:r>
              <a:rPr lang="en-US" sz="7500" baseline="30000" dirty="0" smtClean="0">
                <a:solidFill>
                  <a:srgbClr val="0070C0"/>
                </a:solidFill>
              </a:rPr>
              <a:t>3</a:t>
            </a:r>
            <a:r>
              <a:rPr lang="en-US" sz="7500" dirty="0" smtClean="0">
                <a:solidFill>
                  <a:srgbClr val="0070C0"/>
                </a:solidFill>
              </a:rPr>
              <a:t>S</a:t>
            </a:r>
            <a:r>
              <a:rPr lang="en-US" sz="7500" dirty="0" smtClean="0">
                <a:solidFill>
                  <a:srgbClr val="0070C0"/>
                </a:solidFill>
              </a:rPr>
              <a:t>mith’s rather harsh </a:t>
            </a:r>
          </a:p>
          <a:p>
            <a:pPr>
              <a:buNone/>
            </a:pPr>
            <a:r>
              <a:rPr lang="en-US" sz="7500" dirty="0" smtClean="0">
                <a:solidFill>
                  <a:srgbClr val="0070C0"/>
                </a:solidFill>
              </a:rPr>
              <a:t>portrayal of the council members choice to close a library for monetary gain </a:t>
            </a:r>
          </a:p>
          <a:p>
            <a:pPr>
              <a:buNone/>
            </a:pPr>
            <a:r>
              <a:rPr lang="en-US" sz="7500" dirty="0" smtClean="0">
                <a:solidFill>
                  <a:srgbClr val="0070C0"/>
                </a:solidFill>
              </a:rPr>
              <a:t>highlights her belief that money and not popular public opinion is at the root </a:t>
            </a:r>
          </a:p>
          <a:p>
            <a:pPr>
              <a:buNone/>
            </a:pPr>
            <a:r>
              <a:rPr lang="en-US" sz="7500" dirty="0" smtClean="0">
                <a:solidFill>
                  <a:srgbClr val="0070C0"/>
                </a:solidFill>
              </a:rPr>
              <a:t>of the push to close libraries.</a:t>
            </a:r>
            <a:endParaRPr lang="en-US" sz="7500" dirty="0" smtClean="0">
              <a:solidFill>
                <a:srgbClr val="7030A0"/>
              </a:solidFill>
            </a:endParaRPr>
          </a:p>
          <a:p>
            <a:pPr>
              <a:buNone/>
            </a:pPr>
            <a:endParaRPr lang="en-US" sz="7500" dirty="0" smtClean="0">
              <a:solidFill>
                <a:srgbClr val="FF0000"/>
              </a:solidFill>
            </a:endParaRPr>
          </a:p>
          <a:p>
            <a:pPr>
              <a:buNone/>
            </a:pPr>
            <a:r>
              <a:rPr lang="en-US" sz="7500" dirty="0" smtClean="0">
                <a:solidFill>
                  <a:srgbClr val="FF0000"/>
                </a:solidFill>
              </a:rPr>
              <a:t>(</a:t>
            </a:r>
            <a:r>
              <a:rPr lang="en-US" sz="7500" dirty="0" smtClean="0">
                <a:solidFill>
                  <a:srgbClr val="FF0000"/>
                </a:solidFill>
              </a:rPr>
              <a:t>1)</a:t>
            </a:r>
            <a:r>
              <a:rPr lang="en-US" sz="7500" dirty="0" smtClean="0">
                <a:solidFill>
                  <a:srgbClr val="FF0000"/>
                </a:solidFill>
              </a:rPr>
              <a:t>Topic Sentence      </a:t>
            </a:r>
            <a:r>
              <a:rPr lang="en-US" sz="7500" dirty="0" smtClean="0">
                <a:solidFill>
                  <a:srgbClr val="7030A0"/>
                </a:solidFill>
              </a:rPr>
              <a:t>(2)</a:t>
            </a:r>
            <a:r>
              <a:rPr lang="en-US" sz="7500" dirty="0" smtClean="0">
                <a:solidFill>
                  <a:srgbClr val="FF0000"/>
                </a:solidFill>
              </a:rPr>
              <a:t> </a:t>
            </a:r>
            <a:r>
              <a:rPr lang="en-US" sz="7500" dirty="0" smtClean="0">
                <a:solidFill>
                  <a:srgbClr val="7030A0"/>
                </a:solidFill>
              </a:rPr>
              <a:t>Presentation of </a:t>
            </a:r>
            <a:r>
              <a:rPr lang="en-US" sz="7500" dirty="0" smtClean="0">
                <a:solidFill>
                  <a:srgbClr val="7030A0"/>
                </a:solidFill>
              </a:rPr>
              <a:t>Method/Evidence</a:t>
            </a:r>
            <a:r>
              <a:rPr lang="en-US" sz="7500" dirty="0" smtClean="0">
                <a:solidFill>
                  <a:srgbClr val="00B050"/>
                </a:solidFill>
              </a:rPr>
              <a:t>	</a:t>
            </a:r>
            <a:r>
              <a:rPr lang="en-US" sz="7500" dirty="0" smtClean="0">
                <a:solidFill>
                  <a:srgbClr val="00B050"/>
                </a:solidFill>
              </a:rPr>
              <a:t>        </a:t>
            </a:r>
            <a:r>
              <a:rPr lang="en-US" sz="7500" dirty="0" smtClean="0">
                <a:solidFill>
                  <a:srgbClr val="0070C0"/>
                </a:solidFill>
              </a:rPr>
              <a:t>(3) Analysis</a:t>
            </a:r>
            <a:endParaRPr lang="en-US" sz="7500" dirty="0" smtClean="0">
              <a:solidFill>
                <a:srgbClr val="0070C0"/>
              </a:solidFill>
            </a:endParaRPr>
          </a:p>
          <a:p>
            <a:pPr>
              <a:buNone/>
            </a:pPr>
            <a:endParaRPr lang="en-US" sz="2300"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r>
              <a:rPr lang="en-US" dirty="0" smtClean="0"/>
              <a:t>Body Paragraphs-Topical</a:t>
            </a:r>
            <a:endParaRPr lang="en-US" dirty="0"/>
          </a:p>
        </p:txBody>
      </p:sp>
      <p:sp>
        <p:nvSpPr>
          <p:cNvPr id="3" name="Content Placeholder 2"/>
          <p:cNvSpPr>
            <a:spLocks noGrp="1"/>
          </p:cNvSpPr>
          <p:nvPr>
            <p:ph idx="1"/>
          </p:nvPr>
        </p:nvSpPr>
        <p:spPr>
          <a:xfrm>
            <a:off x="381000" y="1600200"/>
            <a:ext cx="8305800" cy="4782312"/>
          </a:xfrm>
        </p:spPr>
        <p:txBody>
          <a:bodyPr>
            <a:normAutofit fontScale="92500" lnSpcReduction="10000"/>
          </a:bodyPr>
          <a:lstStyle/>
          <a:p>
            <a:r>
              <a:rPr lang="en-US" dirty="0" smtClean="0"/>
              <a:t>Start with a Topic Sentence that indicates a particular insight you have about how the author presents his/her claim (such as a use of appeals to fear)</a:t>
            </a:r>
          </a:p>
          <a:p>
            <a:r>
              <a:rPr lang="en-US" dirty="0" smtClean="0"/>
              <a:t>Write several supporting sentences that present and analyze the evidence from the passage and explain how it supports the topic sentence.</a:t>
            </a:r>
          </a:p>
          <a:p>
            <a:r>
              <a:rPr lang="en-US" dirty="0" smtClean="0"/>
              <a:t>Include direct (quoted) and indirect (paraphrased) references to the text to reveal your understanding.</a:t>
            </a:r>
          </a:p>
          <a:p>
            <a:r>
              <a:rPr lang="en-US" dirty="0" smtClean="0"/>
              <a:t>Concluding sentence-summarize the point of the paragraph.</a:t>
            </a:r>
          </a:p>
          <a:p>
            <a:r>
              <a:rPr lang="en-US" dirty="0" smtClean="0"/>
              <a:t>Use transitions!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14400"/>
          </a:xfrm>
        </p:spPr>
        <p:txBody>
          <a:bodyPr>
            <a:normAutofit/>
          </a:bodyPr>
          <a:lstStyle/>
          <a:p>
            <a:r>
              <a:rPr lang="en-US" dirty="0"/>
              <a:t>Sample Body Paragraph-</a:t>
            </a:r>
            <a:r>
              <a:rPr lang="en-US" dirty="0" smtClean="0"/>
              <a:t>-Topical</a:t>
            </a:r>
            <a:endParaRPr lang="en-US" dirty="0"/>
          </a:p>
        </p:txBody>
      </p:sp>
      <p:sp>
        <p:nvSpPr>
          <p:cNvPr id="3" name="Content Placeholder 2"/>
          <p:cNvSpPr>
            <a:spLocks noGrp="1"/>
          </p:cNvSpPr>
          <p:nvPr>
            <p:ph idx="1"/>
          </p:nvPr>
        </p:nvSpPr>
        <p:spPr>
          <a:xfrm>
            <a:off x="381000" y="1600200"/>
            <a:ext cx="8229600" cy="5105400"/>
          </a:xfrm>
        </p:spPr>
        <p:txBody>
          <a:bodyPr>
            <a:noAutofit/>
          </a:bodyPr>
          <a:lstStyle/>
          <a:p>
            <a:pPr marL="109728" indent="0">
              <a:buNone/>
            </a:pPr>
            <a:r>
              <a:rPr lang="en-US" sz="1800" baseline="30000" dirty="0" smtClean="0">
                <a:solidFill>
                  <a:srgbClr val="FF0000"/>
                </a:solidFill>
              </a:rPr>
              <a:t>1</a:t>
            </a:r>
            <a:r>
              <a:rPr lang="en-US" sz="1800" dirty="0" smtClean="0">
                <a:solidFill>
                  <a:srgbClr val="FF0000"/>
                </a:solidFill>
              </a:rPr>
              <a:t>Smith appeals to her audience’s emotions throughout th</a:t>
            </a:r>
            <a:r>
              <a:rPr lang="en-US" sz="1800" dirty="0" smtClean="0">
                <a:solidFill>
                  <a:srgbClr val="FF0000"/>
                </a:solidFill>
              </a:rPr>
              <a:t>e article</a:t>
            </a:r>
            <a:r>
              <a:rPr lang="en-US" sz="1800" dirty="0" smtClean="0">
                <a:solidFill>
                  <a:srgbClr val="FF0000"/>
                </a:solidFill>
              </a:rPr>
              <a:t>.  </a:t>
            </a:r>
            <a:r>
              <a:rPr lang="en-US" sz="1800" baseline="30000" dirty="0" smtClean="0">
                <a:solidFill>
                  <a:srgbClr val="7030A0"/>
                </a:solidFill>
              </a:rPr>
              <a:t>2</a:t>
            </a:r>
            <a:r>
              <a:rPr lang="en-US" sz="1800" dirty="0" smtClean="0">
                <a:solidFill>
                  <a:srgbClr val="7030A0"/>
                </a:solidFill>
              </a:rPr>
              <a:t>S</a:t>
            </a:r>
            <a:r>
              <a:rPr lang="en-US" sz="1800" dirty="0" smtClean="0">
                <a:solidFill>
                  <a:srgbClr val="7030A0"/>
                </a:solidFill>
              </a:rPr>
              <a:t>he first </a:t>
            </a:r>
            <a:r>
              <a:rPr lang="en-US" sz="1800" dirty="0" smtClean="0">
                <a:solidFill>
                  <a:srgbClr val="7030A0"/>
                </a:solidFill>
              </a:rPr>
              <a:t>addresses members of the local library council who see “the opportunity for a sweet real estate deal,” deciding to “mutilate” one library because of possible financial gain.  </a:t>
            </a:r>
            <a:r>
              <a:rPr lang="en-US" sz="1800" baseline="30000" dirty="0" smtClean="0">
                <a:solidFill>
                  <a:srgbClr val="0070C0"/>
                </a:solidFill>
              </a:rPr>
              <a:t>3</a:t>
            </a:r>
            <a:r>
              <a:rPr lang="en-US" sz="1800" dirty="0" smtClean="0">
                <a:solidFill>
                  <a:srgbClr val="0070C0"/>
                </a:solidFill>
              </a:rPr>
              <a:t>Here, she is hoping to connect to her readers’ disdain for elected officials who ignore their constituents’ preferences and instead act in their own self interest.  </a:t>
            </a:r>
            <a:r>
              <a:rPr lang="en-US" sz="1800" baseline="30000" dirty="0" smtClean="0">
                <a:solidFill>
                  <a:srgbClr val="7030A0"/>
                </a:solidFill>
              </a:rPr>
              <a:t>2</a:t>
            </a:r>
            <a:r>
              <a:rPr lang="en-US" sz="1800" dirty="0" smtClean="0">
                <a:solidFill>
                  <a:srgbClr val="7030A0"/>
                </a:solidFill>
              </a:rPr>
              <a:t>S</a:t>
            </a:r>
            <a:r>
              <a:rPr lang="en-US" sz="1800" dirty="0" smtClean="0">
                <a:solidFill>
                  <a:srgbClr val="7030A0"/>
                </a:solidFill>
              </a:rPr>
              <a:t>mith later acknowledges that the argument to keep libraries open is not “especially ideological or ethical [or] logical” but emotional.  Smith argues that people who protest the closing of a library do so because they “love that library.”  </a:t>
            </a:r>
            <a:r>
              <a:rPr lang="en-US" sz="1800" baseline="30000" dirty="0" smtClean="0">
                <a:solidFill>
                  <a:srgbClr val="0070C0"/>
                </a:solidFill>
              </a:rPr>
              <a:t>3</a:t>
            </a:r>
            <a:r>
              <a:rPr lang="en-US" sz="1800" dirty="0" smtClean="0">
                <a:solidFill>
                  <a:srgbClr val="0070C0"/>
                </a:solidFill>
              </a:rPr>
              <a:t>S</a:t>
            </a:r>
            <a:r>
              <a:rPr lang="en-US" sz="1800" dirty="0" smtClean="0">
                <a:solidFill>
                  <a:srgbClr val="0070C0"/>
                </a:solidFill>
              </a:rPr>
              <a:t>mith wants the reader to think of their own local public library and the time spent there, whether as a child, or a student, or an adult, and reflect on the </a:t>
            </a:r>
            <a:r>
              <a:rPr lang="en-US" sz="1800" dirty="0" smtClean="0">
                <a:solidFill>
                  <a:srgbClr val="0070C0"/>
                </a:solidFill>
              </a:rPr>
              <a:t>importance of such a space “in which you do not have to buy anything in order to stay.”</a:t>
            </a:r>
            <a:endParaRPr lang="en-US" sz="1800" dirty="0" smtClean="0">
              <a:solidFill>
                <a:srgbClr val="0070C0"/>
              </a:solidFill>
            </a:endParaRPr>
          </a:p>
          <a:p>
            <a:pPr marL="109728" indent="0">
              <a:buNone/>
            </a:pPr>
            <a:endParaRPr lang="en-US" sz="1800" dirty="0"/>
          </a:p>
          <a:p>
            <a:pPr>
              <a:buNone/>
            </a:pPr>
            <a:r>
              <a:rPr lang="en-US" sz="1800" dirty="0" smtClean="0">
                <a:solidFill>
                  <a:srgbClr val="FF0000"/>
                </a:solidFill>
              </a:rPr>
              <a:t>(1)</a:t>
            </a:r>
            <a:r>
              <a:rPr lang="en-US" sz="1800" dirty="0" smtClean="0">
                <a:solidFill>
                  <a:srgbClr val="FF0000"/>
                </a:solidFill>
              </a:rPr>
              <a:t>Topic Sentence</a:t>
            </a:r>
            <a:r>
              <a:rPr lang="en-US" sz="1800" dirty="0">
                <a:solidFill>
                  <a:srgbClr val="FF0000"/>
                </a:solidFill>
              </a:rPr>
              <a:t> </a:t>
            </a:r>
            <a:r>
              <a:rPr lang="en-US" sz="1800" dirty="0" smtClean="0">
                <a:solidFill>
                  <a:srgbClr val="FF0000"/>
                </a:solidFill>
              </a:rPr>
              <a:t>     </a:t>
            </a:r>
            <a:r>
              <a:rPr lang="en-US" sz="1800" dirty="0" smtClean="0">
                <a:solidFill>
                  <a:srgbClr val="7030A0"/>
                </a:solidFill>
              </a:rPr>
              <a:t>(2)Pr</a:t>
            </a:r>
            <a:r>
              <a:rPr lang="en-US" sz="1800" dirty="0" smtClean="0">
                <a:solidFill>
                  <a:srgbClr val="7030A0"/>
                </a:solidFill>
              </a:rPr>
              <a:t>esentation </a:t>
            </a:r>
            <a:r>
              <a:rPr lang="en-US" sz="1800" dirty="0">
                <a:solidFill>
                  <a:srgbClr val="7030A0"/>
                </a:solidFill>
              </a:rPr>
              <a:t>of </a:t>
            </a:r>
            <a:r>
              <a:rPr lang="en-US" sz="1800" dirty="0" smtClean="0">
                <a:solidFill>
                  <a:srgbClr val="7030A0"/>
                </a:solidFill>
              </a:rPr>
              <a:t>Method/Evidence</a:t>
            </a:r>
            <a:r>
              <a:rPr lang="en-US" sz="1800" dirty="0" smtClean="0">
                <a:solidFill>
                  <a:srgbClr val="009900"/>
                </a:solidFill>
              </a:rPr>
              <a:t>          </a:t>
            </a:r>
            <a:r>
              <a:rPr lang="en-US" sz="1800" dirty="0" smtClean="0">
                <a:solidFill>
                  <a:srgbClr val="0070C0"/>
                </a:solidFill>
              </a:rPr>
              <a:t>(3)Analysis</a:t>
            </a:r>
            <a:endParaRPr lang="en-US" sz="1800" dirty="0">
              <a:solidFill>
                <a:srgbClr val="0070C0"/>
              </a:solidFill>
            </a:endParaRPr>
          </a:p>
        </p:txBody>
      </p:sp>
    </p:spTree>
    <p:extLst>
      <p:ext uri="{BB962C8B-B14F-4D97-AF65-F5344CB8AC3E}">
        <p14:creationId xmlns:p14="http://schemas.microsoft.com/office/powerpoint/2010/main" val="3633339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Conclusion-5 minutes</a:t>
            </a:r>
            <a:endParaRPr lang="en-US" dirty="0"/>
          </a:p>
        </p:txBody>
      </p:sp>
      <p:sp>
        <p:nvSpPr>
          <p:cNvPr id="3" name="Content Placeholder 2"/>
          <p:cNvSpPr>
            <a:spLocks noGrp="1"/>
          </p:cNvSpPr>
          <p:nvPr>
            <p:ph idx="1"/>
          </p:nvPr>
        </p:nvSpPr>
        <p:spPr>
          <a:xfrm>
            <a:off x="457200" y="1905000"/>
            <a:ext cx="8229600" cy="4669536"/>
          </a:xfrm>
        </p:spPr>
        <p:txBody>
          <a:bodyPr/>
          <a:lstStyle/>
          <a:p>
            <a:r>
              <a:rPr lang="en-US" dirty="0" smtClean="0"/>
              <a:t>Should be clear and brief.</a:t>
            </a:r>
          </a:p>
          <a:p>
            <a:r>
              <a:rPr lang="en-US" dirty="0" smtClean="0"/>
              <a:t>DO NOT add new arguments.</a:t>
            </a:r>
          </a:p>
          <a:p>
            <a:r>
              <a:rPr lang="en-US" dirty="0" smtClean="0"/>
              <a:t>Simply, restate the methods you’ve already analyzed and offer a restatement of the author’s purpose.</a:t>
            </a:r>
          </a:p>
          <a:p>
            <a:r>
              <a:rPr lang="en-US" dirty="0" smtClean="0"/>
              <a:t>A successful conclusion can be achieved in 1 to 2 sentences.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Conclusion</a:t>
            </a:r>
            <a:endParaRPr lang="en-US" dirty="0"/>
          </a:p>
        </p:txBody>
      </p:sp>
      <p:sp>
        <p:nvSpPr>
          <p:cNvPr id="3" name="Content Placeholder 2"/>
          <p:cNvSpPr>
            <a:spLocks noGrp="1"/>
          </p:cNvSpPr>
          <p:nvPr>
            <p:ph idx="1"/>
          </p:nvPr>
        </p:nvSpPr>
        <p:spPr/>
        <p:txBody>
          <a:bodyPr>
            <a:normAutofit/>
          </a:bodyPr>
          <a:lstStyle/>
          <a:p>
            <a:pPr>
              <a:buNone/>
            </a:pPr>
            <a:r>
              <a:rPr lang="en-US" baseline="30000" dirty="0" smtClean="0">
                <a:solidFill>
                  <a:srgbClr val="FF0000"/>
                </a:solidFill>
              </a:rPr>
              <a:t>1</a:t>
            </a:r>
            <a:r>
              <a:rPr lang="en-US" dirty="0" smtClean="0">
                <a:solidFill>
                  <a:srgbClr val="FF0000"/>
                </a:solidFill>
              </a:rPr>
              <a:t>Smith </a:t>
            </a:r>
            <a:r>
              <a:rPr lang="en-US" dirty="0" smtClean="0">
                <a:solidFill>
                  <a:srgbClr val="FF0000"/>
                </a:solidFill>
              </a:rPr>
              <a:t>employs several strategies, including </a:t>
            </a:r>
            <a:endParaRPr lang="en-US" dirty="0" smtClean="0">
              <a:solidFill>
                <a:srgbClr val="FF0000"/>
              </a:solidFill>
            </a:endParaRPr>
          </a:p>
          <a:p>
            <a:pPr>
              <a:buNone/>
            </a:pPr>
            <a:r>
              <a:rPr lang="en-US" dirty="0" smtClean="0">
                <a:solidFill>
                  <a:srgbClr val="FF0000"/>
                </a:solidFill>
              </a:rPr>
              <a:t>anecdotes, emotional appeals, and a redefining of </a:t>
            </a:r>
          </a:p>
          <a:p>
            <a:pPr>
              <a:buNone/>
            </a:pPr>
            <a:r>
              <a:rPr lang="en-US" dirty="0" smtClean="0">
                <a:solidFill>
                  <a:srgbClr val="FF0000"/>
                </a:solidFill>
              </a:rPr>
              <a:t>libraries in “The North West London Blues.”</a:t>
            </a:r>
            <a:r>
              <a:rPr lang="en-US" dirty="0" smtClean="0"/>
              <a:t>  </a:t>
            </a:r>
            <a:r>
              <a:rPr lang="en-US" baseline="30000" dirty="0" smtClean="0">
                <a:solidFill>
                  <a:srgbClr val="00B050"/>
                </a:solidFill>
              </a:rPr>
              <a:t>2</a:t>
            </a:r>
            <a:r>
              <a:rPr lang="en-US" dirty="0" smtClean="0">
                <a:solidFill>
                  <a:srgbClr val="00B050"/>
                </a:solidFill>
              </a:rPr>
              <a:t>H</a:t>
            </a:r>
            <a:r>
              <a:rPr lang="en-US" dirty="0" smtClean="0">
                <a:solidFill>
                  <a:srgbClr val="00B050"/>
                </a:solidFill>
              </a:rPr>
              <a:t>er </a:t>
            </a:r>
          </a:p>
          <a:p>
            <a:pPr>
              <a:buNone/>
            </a:pPr>
            <a:r>
              <a:rPr lang="en-US" dirty="0" smtClean="0">
                <a:solidFill>
                  <a:srgbClr val="00B050"/>
                </a:solidFill>
              </a:rPr>
              <a:t>use </a:t>
            </a:r>
            <a:r>
              <a:rPr lang="en-US" dirty="0" smtClean="0">
                <a:solidFill>
                  <a:srgbClr val="00B050"/>
                </a:solidFill>
              </a:rPr>
              <a:t>of such strategies </a:t>
            </a:r>
            <a:r>
              <a:rPr lang="en-US" dirty="0" smtClean="0">
                <a:solidFill>
                  <a:srgbClr val="00B050"/>
                </a:solidFill>
              </a:rPr>
              <a:t>forms </a:t>
            </a:r>
            <a:r>
              <a:rPr lang="en-US" dirty="0" smtClean="0">
                <a:solidFill>
                  <a:srgbClr val="00B050"/>
                </a:solidFill>
              </a:rPr>
              <a:t>a compelling </a:t>
            </a:r>
            <a:endParaRPr lang="en-US" dirty="0" smtClean="0">
              <a:solidFill>
                <a:srgbClr val="00B050"/>
              </a:solidFill>
            </a:endParaRPr>
          </a:p>
          <a:p>
            <a:pPr>
              <a:buNone/>
            </a:pPr>
            <a:r>
              <a:rPr lang="en-US" dirty="0" smtClean="0">
                <a:solidFill>
                  <a:srgbClr val="00B050"/>
                </a:solidFill>
              </a:rPr>
              <a:t>argument </a:t>
            </a:r>
            <a:r>
              <a:rPr lang="en-US" dirty="0" smtClean="0">
                <a:solidFill>
                  <a:srgbClr val="00B050"/>
                </a:solidFill>
              </a:rPr>
              <a:t>that may convince </a:t>
            </a:r>
            <a:r>
              <a:rPr lang="en-US" dirty="0" smtClean="0">
                <a:solidFill>
                  <a:srgbClr val="00B050"/>
                </a:solidFill>
              </a:rPr>
              <a:t>her </a:t>
            </a:r>
            <a:r>
              <a:rPr lang="en-US" dirty="0" smtClean="0">
                <a:solidFill>
                  <a:srgbClr val="00B050"/>
                </a:solidFill>
              </a:rPr>
              <a:t>readers to take </a:t>
            </a:r>
            <a:endParaRPr lang="en-US" dirty="0" smtClean="0">
              <a:solidFill>
                <a:srgbClr val="00B050"/>
              </a:solidFill>
            </a:endParaRPr>
          </a:p>
          <a:p>
            <a:pPr>
              <a:buNone/>
            </a:pPr>
            <a:r>
              <a:rPr lang="en-US" dirty="0" smtClean="0">
                <a:solidFill>
                  <a:srgbClr val="00B050"/>
                </a:solidFill>
              </a:rPr>
              <a:t>action to preserve public libraries.</a:t>
            </a:r>
            <a:endParaRPr lang="en-US" dirty="0" smtClean="0">
              <a:solidFill>
                <a:srgbClr val="00B050"/>
              </a:solidFill>
            </a:endParaRPr>
          </a:p>
          <a:p>
            <a:pPr>
              <a:buNone/>
            </a:pPr>
            <a:endParaRPr lang="en-US" dirty="0" smtClean="0"/>
          </a:p>
          <a:p>
            <a:pPr>
              <a:buNone/>
            </a:pPr>
            <a:r>
              <a:rPr lang="en-US" dirty="0" smtClean="0"/>
              <a:t> </a:t>
            </a:r>
          </a:p>
          <a:p>
            <a:pPr>
              <a:buNone/>
            </a:pPr>
            <a:r>
              <a:rPr lang="en-US" dirty="0" smtClean="0">
                <a:solidFill>
                  <a:srgbClr val="FF0000"/>
                </a:solidFill>
              </a:rPr>
              <a:t>(1) Restated </a:t>
            </a:r>
            <a:r>
              <a:rPr lang="en-US" dirty="0" smtClean="0">
                <a:solidFill>
                  <a:srgbClr val="FF0000"/>
                </a:solidFill>
              </a:rPr>
              <a:t>Methods		</a:t>
            </a:r>
            <a:r>
              <a:rPr lang="en-US" dirty="0" smtClean="0">
                <a:solidFill>
                  <a:srgbClr val="00B050"/>
                </a:solidFill>
              </a:rPr>
              <a:t>(2) Restated </a:t>
            </a:r>
            <a:r>
              <a:rPr lang="en-US" dirty="0" smtClean="0">
                <a:solidFill>
                  <a:srgbClr val="00B050"/>
                </a:solidFill>
              </a:rPr>
              <a:t>Purpose</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Basic Things to Remember!</a:t>
            </a:r>
            <a:endParaRPr lang="en-US" dirty="0"/>
          </a:p>
        </p:txBody>
      </p:sp>
      <p:sp>
        <p:nvSpPr>
          <p:cNvPr id="3" name="Content Placeholder 2"/>
          <p:cNvSpPr>
            <a:spLocks noGrp="1"/>
          </p:cNvSpPr>
          <p:nvPr>
            <p:ph idx="1"/>
          </p:nvPr>
        </p:nvSpPr>
        <p:spPr>
          <a:xfrm>
            <a:off x="457200" y="1752600"/>
            <a:ext cx="8229600" cy="4325112"/>
          </a:xfrm>
        </p:spPr>
        <p:txBody>
          <a:bodyPr>
            <a:normAutofit fontScale="85000" lnSpcReduction="10000"/>
          </a:bodyPr>
          <a:lstStyle/>
          <a:p>
            <a:r>
              <a:rPr lang="en-US" b="1" dirty="0" smtClean="0"/>
              <a:t>DO NOT </a:t>
            </a:r>
            <a:r>
              <a:rPr lang="en-US" dirty="0" smtClean="0"/>
              <a:t>write outside of the lines provided!  This is all that will be scored.  Nothing written in the margins will be seen by the scorer.</a:t>
            </a:r>
          </a:p>
          <a:p>
            <a:r>
              <a:rPr lang="en-US" dirty="0" smtClean="0"/>
              <a:t>DO NOT skip lines.</a:t>
            </a:r>
          </a:p>
          <a:p>
            <a:r>
              <a:rPr lang="en-US" dirty="0" smtClean="0"/>
              <a:t>Write neatly and legibly!  </a:t>
            </a:r>
          </a:p>
          <a:p>
            <a:r>
              <a:rPr lang="en-US" dirty="0" smtClean="0"/>
              <a:t>Be thorough in your essay and take your time to show a thoughtful response to the prompt.</a:t>
            </a:r>
          </a:p>
          <a:p>
            <a:r>
              <a:rPr lang="en-US" u="sng" dirty="0" smtClean="0"/>
              <a:t>Write AN ESSAY</a:t>
            </a:r>
            <a:r>
              <a:rPr lang="en-US" dirty="0" smtClean="0"/>
              <a:t>-introduction, several body paragraphs, and a conclusion.  This also provides some structure so the reader can follow your argument more easily.  </a:t>
            </a:r>
          </a:p>
          <a:p>
            <a:r>
              <a:rPr lang="en-US" dirty="0" smtClean="0"/>
              <a:t>DO NOT write an essay in which you support or challenge the author’s belief.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Basic Things to Remember!</a:t>
            </a:r>
            <a:endParaRPr lang="en-US" dirty="0"/>
          </a:p>
        </p:txBody>
      </p:sp>
      <p:sp>
        <p:nvSpPr>
          <p:cNvPr id="3" name="Content Placeholder 2"/>
          <p:cNvSpPr>
            <a:spLocks noGrp="1"/>
          </p:cNvSpPr>
          <p:nvPr>
            <p:ph idx="1"/>
          </p:nvPr>
        </p:nvSpPr>
        <p:spPr>
          <a:xfrm>
            <a:off x="457200" y="1752600"/>
            <a:ext cx="8382000" cy="4821936"/>
          </a:xfrm>
        </p:spPr>
        <p:txBody>
          <a:bodyPr>
            <a:normAutofit/>
          </a:bodyPr>
          <a:lstStyle/>
          <a:p>
            <a:pPr>
              <a:buFont typeface="Arial" pitchFamily="34" charset="0"/>
              <a:buChar char="•"/>
            </a:pPr>
            <a:r>
              <a:rPr lang="en-US" u="sng" dirty="0" smtClean="0"/>
              <a:t>Be explicit</a:t>
            </a:r>
            <a:r>
              <a:rPr lang="en-US" dirty="0" smtClean="0"/>
              <a:t>-state your analysis as clearly as possible.</a:t>
            </a:r>
          </a:p>
          <a:p>
            <a:r>
              <a:rPr lang="en-US" u="sng" dirty="0" smtClean="0"/>
              <a:t>Refer to the passage!</a:t>
            </a:r>
            <a:r>
              <a:rPr lang="en-US" dirty="0" smtClean="0"/>
              <a:t>  This ensures you convey to the scorer that you read and understood the passage.</a:t>
            </a:r>
          </a:p>
          <a:p>
            <a:r>
              <a:rPr lang="en-US" b="1" dirty="0" smtClean="0"/>
              <a:t>Revise! </a:t>
            </a:r>
            <a:r>
              <a:rPr lang="en-US" dirty="0" smtClean="0"/>
              <a:t>You may be penalized for grammar and mechanical errors, especially if it makes the text difficult to read.  The readers don’t mind when you cross out errors; they like to see that you are editing your work.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lstStyle/>
          <a:p>
            <a:r>
              <a:rPr lang="en-US" dirty="0" smtClean="0"/>
              <a:t>Questions?</a:t>
            </a:r>
          </a:p>
          <a:p>
            <a:r>
              <a:rPr lang="en-US" dirty="0" smtClean="0"/>
              <a:t>Concerns?</a:t>
            </a:r>
          </a:p>
          <a:p>
            <a:r>
              <a:rPr lang="en-US" dirty="0" smtClean="0"/>
              <a:t>Needs?</a:t>
            </a:r>
            <a:endParaRPr lang="en-US" dirty="0"/>
          </a:p>
        </p:txBody>
      </p:sp>
    </p:spTree>
    <p:extLst>
      <p:ext uri="{BB962C8B-B14F-4D97-AF65-F5344CB8AC3E}">
        <p14:creationId xmlns:p14="http://schemas.microsoft.com/office/powerpoint/2010/main" val="3687518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Basics</a:t>
            </a:r>
            <a:endParaRPr lang="en-US" dirty="0"/>
          </a:p>
        </p:txBody>
      </p:sp>
      <p:sp>
        <p:nvSpPr>
          <p:cNvPr id="3" name="Content Placeholder 2"/>
          <p:cNvSpPr>
            <a:spLocks noGrp="1"/>
          </p:cNvSpPr>
          <p:nvPr>
            <p:ph idx="1"/>
          </p:nvPr>
        </p:nvSpPr>
        <p:spPr/>
        <p:txBody>
          <a:bodyPr/>
          <a:lstStyle/>
          <a:p>
            <a:r>
              <a:rPr lang="en-US" dirty="0" smtClean="0"/>
              <a:t>50 minutes total.</a:t>
            </a:r>
          </a:p>
          <a:p>
            <a:r>
              <a:rPr lang="en-US" dirty="0" smtClean="0"/>
              <a:t>4 available pages on which to write.</a:t>
            </a:r>
          </a:p>
          <a:p>
            <a:r>
              <a:rPr lang="en-US" dirty="0" smtClean="0"/>
              <a:t>You will READ and ANALYZE a provided passage of text.</a:t>
            </a:r>
          </a:p>
          <a:p>
            <a:r>
              <a:rPr lang="en-US" dirty="0" smtClean="0"/>
              <a:t>The prompt is the same on all exams; however, the passage will change from year to year.</a:t>
            </a:r>
          </a:p>
          <a:p>
            <a:r>
              <a:rPr lang="en-US" dirty="0" smtClean="0"/>
              <a:t>You will write an ANALYTICAL essay, not an ARGUMENTATIVE one.</a:t>
            </a:r>
          </a:p>
          <a:p>
            <a:pPr>
              <a:buNone/>
            </a:pP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normAutofit/>
          </a:bodyPr>
          <a:lstStyle/>
          <a:p>
            <a:r>
              <a:rPr lang="en-US" dirty="0" smtClean="0"/>
              <a:t>You will receive a score from 1-4 in the following areas:</a:t>
            </a:r>
          </a:p>
          <a:p>
            <a:pPr lvl="1"/>
            <a:r>
              <a:rPr lang="en-US" sz="1900" b="1" u="sng" dirty="0" smtClean="0">
                <a:solidFill>
                  <a:schemeClr val="accent1">
                    <a:lumMod val="50000"/>
                  </a:schemeClr>
                </a:solidFill>
              </a:rPr>
              <a:t>Reading</a:t>
            </a:r>
            <a:r>
              <a:rPr lang="en-US" sz="1900" dirty="0" smtClean="0">
                <a:solidFill>
                  <a:schemeClr val="accent1">
                    <a:lumMod val="50000"/>
                  </a:schemeClr>
                </a:solidFill>
              </a:rPr>
              <a:t>-The College Board wants to see evidence in your essay that you have read and understood the passage.  The best way to do this is to quote from the passage.  However, you must quote effectively!</a:t>
            </a:r>
          </a:p>
          <a:p>
            <a:pPr lvl="1"/>
            <a:r>
              <a:rPr lang="en-US" sz="1900" b="1" u="sng" dirty="0" smtClean="0">
                <a:solidFill>
                  <a:schemeClr val="accent1">
                    <a:lumMod val="50000"/>
                  </a:schemeClr>
                </a:solidFill>
              </a:rPr>
              <a:t>Analysis</a:t>
            </a:r>
            <a:r>
              <a:rPr lang="en-US" sz="1900" dirty="0" smtClean="0">
                <a:solidFill>
                  <a:schemeClr val="accent1">
                    <a:lumMod val="50000"/>
                  </a:schemeClr>
                </a:solidFill>
              </a:rPr>
              <a:t>-Analyze the elements of someone else’s argument looking primarily at the author’s use of persuasive elements of language, such as use of appeals, diction, and literary devices.</a:t>
            </a:r>
          </a:p>
          <a:p>
            <a:pPr lvl="1"/>
            <a:r>
              <a:rPr lang="en-US" sz="1900" b="1" u="sng" dirty="0" smtClean="0">
                <a:solidFill>
                  <a:schemeClr val="accent1">
                    <a:lumMod val="50000"/>
                  </a:schemeClr>
                </a:solidFill>
              </a:rPr>
              <a:t>Writing</a:t>
            </a:r>
            <a:r>
              <a:rPr lang="en-US" sz="1900" dirty="0" smtClean="0">
                <a:solidFill>
                  <a:schemeClr val="accent1">
                    <a:lumMod val="50000"/>
                  </a:schemeClr>
                </a:solidFill>
              </a:rPr>
              <a:t>-You must effectively convey your analysis to the reader.  This is based on coherent organization, varied sentence structure, good word choice, and an academic tone. </a:t>
            </a:r>
            <a:r>
              <a:rPr lang="en-US" sz="1900" dirty="0" smtClean="0"/>
              <a: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Essay Prompt</a:t>
            </a:r>
            <a:endParaRPr lang="en-US" dirty="0"/>
          </a:p>
        </p:txBody>
      </p:sp>
      <p:sp>
        <p:nvSpPr>
          <p:cNvPr id="3" name="Content Placeholder 2"/>
          <p:cNvSpPr>
            <a:spLocks noGrp="1"/>
          </p:cNvSpPr>
          <p:nvPr>
            <p:ph idx="1"/>
          </p:nvPr>
        </p:nvSpPr>
        <p:spPr>
          <a:solidFill>
            <a:schemeClr val="bg1">
              <a:lumMod val="95000"/>
            </a:schemeClr>
          </a:solidFill>
          <a:ln w="12700">
            <a:solidFill>
              <a:schemeClr val="tx1"/>
            </a:solidFill>
          </a:ln>
        </p:spPr>
        <p:txBody>
          <a:bodyPr/>
          <a:lstStyle/>
          <a:p>
            <a:pPr marL="109728" indent="0">
              <a:buNone/>
            </a:pPr>
            <a:r>
              <a:rPr lang="en-US" dirty="0" smtClean="0"/>
              <a:t>As you read the </a:t>
            </a:r>
            <a:r>
              <a:rPr lang="en-US" dirty="0" smtClean="0"/>
              <a:t>passage below, </a:t>
            </a:r>
            <a:r>
              <a:rPr lang="en-US" dirty="0" smtClean="0"/>
              <a:t>consider how</a:t>
            </a:r>
          </a:p>
          <a:p>
            <a:pPr marL="109728" indent="0">
              <a:buNone/>
            </a:pPr>
            <a:r>
              <a:rPr lang="en-US" dirty="0" smtClean="0"/>
              <a:t>Zadie Smith </a:t>
            </a:r>
            <a:r>
              <a:rPr lang="en-US" dirty="0" smtClean="0"/>
              <a:t>uses </a:t>
            </a:r>
            <a:endParaRPr lang="en-US" dirty="0" smtClean="0"/>
          </a:p>
          <a:p>
            <a:pPr>
              <a:buFont typeface="Arial" panose="020B0604020202020204" pitchFamily="34" charset="0"/>
              <a:buChar char="•"/>
            </a:pPr>
            <a:r>
              <a:rPr lang="en-US" dirty="0" smtClean="0"/>
              <a:t>evidence, such as facts or examples, to support claims.</a:t>
            </a:r>
          </a:p>
          <a:p>
            <a:pPr>
              <a:buFont typeface="Arial" panose="020B0604020202020204" pitchFamily="34" charset="0"/>
              <a:buChar char="•"/>
            </a:pPr>
            <a:r>
              <a:rPr lang="en-US" dirty="0" smtClean="0"/>
              <a:t>reasoning to develop ideas and to connect claims and evidence.</a:t>
            </a:r>
          </a:p>
          <a:p>
            <a:pPr>
              <a:buFont typeface="Arial" panose="020B0604020202020204" pitchFamily="34" charset="0"/>
              <a:buChar char="•"/>
            </a:pPr>
            <a:r>
              <a:rPr lang="en-US" dirty="0" smtClean="0"/>
              <a:t>stylistic or persuasive elements, such as word choice or appeals to emotion, to add power to the ideas expressed.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Assignment</a:t>
            </a:r>
            <a:endParaRPr lang="en-US" dirty="0"/>
          </a:p>
        </p:txBody>
      </p:sp>
      <p:sp>
        <p:nvSpPr>
          <p:cNvPr id="3" name="Content Placeholder 2"/>
          <p:cNvSpPr>
            <a:spLocks noGrp="1"/>
          </p:cNvSpPr>
          <p:nvPr>
            <p:ph idx="1"/>
          </p:nvPr>
        </p:nvSpPr>
        <p:spPr>
          <a:xfrm>
            <a:off x="457200" y="2057400"/>
            <a:ext cx="8229600" cy="4495800"/>
          </a:xfrm>
        </p:spPr>
        <p:txBody>
          <a:bodyPr/>
          <a:lstStyle/>
          <a:p>
            <a:pPr marL="109728" indent="0">
              <a:buNone/>
            </a:pPr>
            <a:r>
              <a:rPr lang="en-US" dirty="0" smtClean="0"/>
              <a:t>After reading the passage, you will </a:t>
            </a:r>
            <a:r>
              <a:rPr lang="en-US" dirty="0" smtClean="0"/>
              <a:t>read the following instructions:</a:t>
            </a:r>
          </a:p>
          <a:p>
            <a:pPr>
              <a:buNone/>
            </a:pPr>
            <a:r>
              <a:rPr lang="en-US" dirty="0" smtClean="0"/>
              <a:t>__________________________________</a:t>
            </a:r>
          </a:p>
          <a:p>
            <a:pPr marL="109728" indent="0">
              <a:buNone/>
            </a:pPr>
            <a:r>
              <a:rPr lang="en-US" sz="1600" dirty="0" smtClean="0"/>
              <a:t>Write </a:t>
            </a:r>
            <a:r>
              <a:rPr lang="en-US" sz="1600" dirty="0"/>
              <a:t>an essay in which you explain how </a:t>
            </a:r>
            <a:r>
              <a:rPr lang="en-US" sz="1600" dirty="0" smtClean="0"/>
              <a:t>Zadie Smith </a:t>
            </a:r>
            <a:r>
              <a:rPr lang="en-US" sz="1600" dirty="0"/>
              <a:t>b</a:t>
            </a:r>
            <a:r>
              <a:rPr lang="en-US" sz="1600" dirty="0" smtClean="0"/>
              <a:t>uilds </a:t>
            </a:r>
            <a:r>
              <a:rPr lang="en-US" sz="1600" dirty="0"/>
              <a:t>an </a:t>
            </a:r>
            <a:r>
              <a:rPr lang="en-US" sz="1600" dirty="0" smtClean="0"/>
              <a:t>argument to persuade</a:t>
            </a:r>
            <a:endParaRPr lang="en-US" sz="1600" dirty="0"/>
          </a:p>
          <a:p>
            <a:pPr marL="109728" indent="0">
              <a:buNone/>
            </a:pPr>
            <a:r>
              <a:rPr lang="en-US" sz="1600" dirty="0" smtClean="0"/>
              <a:t>her </a:t>
            </a:r>
            <a:r>
              <a:rPr lang="en-US" sz="1600" dirty="0"/>
              <a:t>audience that </a:t>
            </a:r>
            <a:r>
              <a:rPr lang="en-US" sz="1600" dirty="0" smtClean="0"/>
              <a:t>public libraries are important and should remain open.  In </a:t>
            </a:r>
            <a:r>
              <a:rPr lang="en-US" sz="1600" dirty="0"/>
              <a:t>your essay, analyze how </a:t>
            </a:r>
            <a:r>
              <a:rPr lang="en-US" sz="1600" dirty="0" smtClean="0"/>
              <a:t>Smith </a:t>
            </a:r>
            <a:r>
              <a:rPr lang="en-US" sz="1600" dirty="0"/>
              <a:t>uses </a:t>
            </a:r>
            <a:r>
              <a:rPr lang="en-US" sz="1600" dirty="0" smtClean="0"/>
              <a:t>one or </a:t>
            </a:r>
            <a:r>
              <a:rPr lang="en-US" sz="1600" dirty="0"/>
              <a:t>more of the features listed in the box above (or features of your </a:t>
            </a:r>
            <a:r>
              <a:rPr lang="en-US" sz="1600" dirty="0" smtClean="0"/>
              <a:t>own choice</a:t>
            </a:r>
            <a:r>
              <a:rPr lang="en-US" sz="1600" dirty="0"/>
              <a:t>) to strengthen the logic and persuasiveness of his argument. </a:t>
            </a:r>
            <a:r>
              <a:rPr lang="en-US" sz="1600" dirty="0" smtClean="0"/>
              <a:t>Be sure </a:t>
            </a:r>
            <a:r>
              <a:rPr lang="en-US" sz="1600" dirty="0"/>
              <a:t>that your analysis focuses on the most relevant features of the passage</a:t>
            </a:r>
            <a:r>
              <a:rPr lang="en-US" sz="1600" dirty="0" smtClean="0"/>
              <a:t>. </a:t>
            </a:r>
          </a:p>
          <a:p>
            <a:pPr marL="109728" indent="0">
              <a:buNone/>
            </a:pPr>
            <a:endParaRPr lang="en-US" sz="1600" dirty="0" smtClean="0"/>
          </a:p>
          <a:p>
            <a:pPr marL="109728" indent="0">
              <a:buNone/>
            </a:pPr>
            <a:r>
              <a:rPr lang="en-US" sz="1600" dirty="0" smtClean="0"/>
              <a:t>Your </a:t>
            </a:r>
            <a:r>
              <a:rPr lang="en-US" sz="1600" dirty="0"/>
              <a:t>essay should not explain whether you agree with </a:t>
            </a:r>
            <a:r>
              <a:rPr lang="en-US" sz="1600" dirty="0" smtClean="0"/>
              <a:t>Smith’s </a:t>
            </a:r>
            <a:r>
              <a:rPr lang="en-US" sz="1600" dirty="0"/>
              <a:t>claims, </a:t>
            </a:r>
            <a:r>
              <a:rPr lang="en-US" sz="1600" dirty="0" smtClean="0"/>
              <a:t>but rather </a:t>
            </a:r>
            <a:r>
              <a:rPr lang="en-US" sz="1600" dirty="0"/>
              <a:t>explain how </a:t>
            </a:r>
            <a:r>
              <a:rPr lang="en-US" sz="1600" dirty="0" smtClean="0"/>
              <a:t>Smith </a:t>
            </a:r>
            <a:r>
              <a:rPr lang="en-US" sz="1600" dirty="0"/>
              <a:t>builds an argument to persuade </a:t>
            </a:r>
            <a:r>
              <a:rPr lang="en-US" sz="1600" dirty="0" smtClean="0"/>
              <a:t>her </a:t>
            </a:r>
            <a:r>
              <a:rPr lang="en-US" sz="1600" dirty="0"/>
              <a:t>audience.</a:t>
            </a:r>
            <a:endParaRPr lang="en-US" sz="1600" dirty="0" smtClean="0"/>
          </a:p>
          <a:p>
            <a:pPr>
              <a:buNone/>
            </a:pPr>
            <a:r>
              <a:rPr lang="en-US" sz="16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010" y="685800"/>
            <a:ext cx="8229600" cy="1066800"/>
          </a:xfrm>
        </p:spPr>
        <p:txBody>
          <a:bodyPr/>
          <a:lstStyle/>
          <a:p>
            <a:r>
              <a:rPr lang="en-US" dirty="0" smtClean="0"/>
              <a:t>Job #1—Read the passage</a:t>
            </a:r>
            <a:endParaRPr lang="en-US" dirty="0"/>
          </a:p>
        </p:txBody>
      </p:sp>
      <p:sp>
        <p:nvSpPr>
          <p:cNvPr id="3" name="Content Placeholder 2"/>
          <p:cNvSpPr>
            <a:spLocks noGrp="1"/>
          </p:cNvSpPr>
          <p:nvPr>
            <p:ph idx="1"/>
          </p:nvPr>
        </p:nvSpPr>
        <p:spPr/>
        <p:txBody>
          <a:bodyPr>
            <a:normAutofit lnSpcReduction="10000"/>
          </a:bodyPr>
          <a:lstStyle/>
          <a:p>
            <a:r>
              <a:rPr lang="en-US" dirty="0" smtClean="0"/>
              <a:t>Read the passage thoroughly</a:t>
            </a:r>
          </a:p>
          <a:p>
            <a:r>
              <a:rPr lang="en-US" dirty="0" smtClean="0"/>
              <a:t>Look for several things:</a:t>
            </a:r>
          </a:p>
          <a:p>
            <a:pPr lvl="1"/>
            <a:r>
              <a:rPr lang="en-US" dirty="0" smtClean="0"/>
              <a:t>Author’s purpose or argument</a:t>
            </a:r>
          </a:p>
          <a:p>
            <a:pPr lvl="1"/>
            <a:r>
              <a:rPr lang="en-US" dirty="0" smtClean="0"/>
              <a:t>Author’s use of appeals to logic, emotion, and credibility</a:t>
            </a:r>
          </a:p>
          <a:p>
            <a:pPr lvl="1"/>
            <a:r>
              <a:rPr lang="en-US" dirty="0" smtClean="0"/>
              <a:t>Author’s use of other rhetorical devices (such as tone, analogies, description)</a:t>
            </a:r>
          </a:p>
          <a:p>
            <a:pPr lvl="1"/>
            <a:r>
              <a:rPr lang="en-US" dirty="0" smtClean="0"/>
              <a:t>Author’s treatment of the opposing side</a:t>
            </a:r>
          </a:p>
          <a:p>
            <a:r>
              <a:rPr lang="en-US" dirty="0" smtClean="0"/>
              <a:t>Use about 10 minutes of your time to read and analyze the passage</a:t>
            </a:r>
          </a:p>
        </p:txBody>
      </p:sp>
    </p:spTree>
    <p:extLst>
      <p:ext uri="{BB962C8B-B14F-4D97-AF65-F5344CB8AC3E}">
        <p14:creationId xmlns:p14="http://schemas.microsoft.com/office/powerpoint/2010/main" val="163558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915400" cy="1371600"/>
          </a:xfrm>
        </p:spPr>
        <p:txBody>
          <a:bodyPr>
            <a:normAutofit/>
          </a:bodyPr>
          <a:lstStyle/>
          <a:p>
            <a:r>
              <a:rPr lang="en-US" sz="3600" dirty="0" smtClean="0"/>
              <a:t>Job # 2—Plan &amp; Structure Your Response</a:t>
            </a:r>
            <a:endParaRPr lang="en-US" sz="3600" dirty="0"/>
          </a:p>
        </p:txBody>
      </p:sp>
      <p:sp>
        <p:nvSpPr>
          <p:cNvPr id="5" name="Content Placeholder 4"/>
          <p:cNvSpPr>
            <a:spLocks noGrp="1"/>
          </p:cNvSpPr>
          <p:nvPr>
            <p:ph idx="1"/>
          </p:nvPr>
        </p:nvSpPr>
        <p:spPr/>
        <p:txBody>
          <a:bodyPr/>
          <a:lstStyle/>
          <a:p>
            <a:r>
              <a:rPr lang="en-US" sz="4000" dirty="0" smtClean="0"/>
              <a:t>Introduction-5 </a:t>
            </a:r>
            <a:r>
              <a:rPr lang="en-US" sz="4000" dirty="0" smtClean="0"/>
              <a:t>minutes</a:t>
            </a:r>
          </a:p>
          <a:p>
            <a:r>
              <a:rPr lang="en-US" sz="4000" dirty="0" smtClean="0"/>
              <a:t>Body Paragraphs #1-#3-25 minutes</a:t>
            </a:r>
          </a:p>
          <a:p>
            <a:r>
              <a:rPr lang="en-US" sz="4000" dirty="0" smtClean="0"/>
              <a:t>Conclusion-5 minutes</a:t>
            </a:r>
          </a:p>
          <a:p>
            <a:r>
              <a:rPr lang="en-US" sz="4000" dirty="0" smtClean="0"/>
              <a:t>Proofread-5 minutes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
                                            <p:txEl>
                                              <p:pRg st="1" end="1"/>
                                            </p:txEl>
                                          </p:spTgt>
                                        </p:tgtEl>
                                      </p:cBhvr>
                                    </p:animEffect>
                                    <p:animScale>
                                      <p:cBhvr>
                                        <p:cTn id="12" dur="250" autoRev="1" fill="hold"/>
                                        <p:tgtEl>
                                          <p:spTgt spid="5">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5">
                                            <p:txEl>
                                              <p:pRg st="2" end="2"/>
                                            </p:txEl>
                                          </p:spTgt>
                                        </p:tgtEl>
                                      </p:cBhvr>
                                    </p:animEffect>
                                    <p:animScale>
                                      <p:cBhvr>
                                        <p:cTn id="17" dur="250" autoRev="1" fill="hold"/>
                                        <p:tgtEl>
                                          <p:spTgt spid="5">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5">
                                            <p:txEl>
                                              <p:pRg st="3" end="3"/>
                                            </p:txEl>
                                          </p:spTgt>
                                        </p:tgtEl>
                                      </p:cBhvr>
                                    </p:animEffect>
                                    <p:animScale>
                                      <p:cBhvr>
                                        <p:cTn id="22" dur="250" autoRev="1" fill="hold"/>
                                        <p:tgtEl>
                                          <p:spTgt spid="5">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Introduction-5 minutes</a:t>
            </a:r>
            <a:endParaRPr lang="en-US" dirty="0"/>
          </a:p>
        </p:txBody>
      </p:sp>
      <p:sp>
        <p:nvSpPr>
          <p:cNvPr id="3" name="Content Placeholder 2"/>
          <p:cNvSpPr>
            <a:spLocks noGrp="1"/>
          </p:cNvSpPr>
          <p:nvPr>
            <p:ph idx="1"/>
          </p:nvPr>
        </p:nvSpPr>
        <p:spPr>
          <a:xfrm>
            <a:off x="457200" y="1371600"/>
            <a:ext cx="8229600" cy="4325112"/>
          </a:xfrm>
        </p:spPr>
        <p:txBody>
          <a:bodyPr>
            <a:normAutofit lnSpcReduction="10000"/>
          </a:bodyPr>
          <a:lstStyle/>
          <a:p>
            <a:r>
              <a:rPr lang="en-US" dirty="0" smtClean="0"/>
              <a:t>3-4 sentences; brief and straightforward.  </a:t>
            </a:r>
          </a:p>
          <a:p>
            <a:r>
              <a:rPr lang="en-US" dirty="0" smtClean="0"/>
              <a:t>Recommended Structure:</a:t>
            </a:r>
          </a:p>
          <a:p>
            <a:pPr lvl="1"/>
            <a:r>
              <a:rPr lang="en-US" dirty="0" smtClean="0">
                <a:solidFill>
                  <a:schemeClr val="accent2">
                    <a:lumMod val="75000"/>
                  </a:schemeClr>
                </a:solidFill>
              </a:rPr>
              <a:t>Sentence 1: include author’s full name, title of piece, a strong verb, and a statement of the main idea of the passage</a:t>
            </a:r>
          </a:p>
          <a:p>
            <a:pPr lvl="1"/>
            <a:r>
              <a:rPr lang="en-US" dirty="0" smtClean="0">
                <a:solidFill>
                  <a:schemeClr val="accent2">
                    <a:lumMod val="75000"/>
                  </a:schemeClr>
                </a:solidFill>
              </a:rPr>
              <a:t>Sentence 2: list three or four of the moves the author makes to develop and support his/her argument (use of appeals, diction, structure, figurative language are a few examples).</a:t>
            </a:r>
          </a:p>
          <a:p>
            <a:pPr lvl="1"/>
            <a:r>
              <a:rPr lang="en-US" dirty="0" smtClean="0">
                <a:solidFill>
                  <a:schemeClr val="accent2">
                    <a:lumMod val="75000"/>
                  </a:schemeClr>
                </a:solidFill>
              </a:rPr>
              <a:t>Sentence 3: connect the author’s use of strategies to his/her purpose with an “in order to”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Introduction</a:t>
            </a:r>
            <a:endParaRPr lang="en-US" dirty="0"/>
          </a:p>
        </p:txBody>
      </p:sp>
      <p:sp>
        <p:nvSpPr>
          <p:cNvPr id="3" name="Content Placeholder 2"/>
          <p:cNvSpPr>
            <a:spLocks noGrp="1"/>
          </p:cNvSpPr>
          <p:nvPr>
            <p:ph idx="1"/>
          </p:nvPr>
        </p:nvSpPr>
        <p:spPr>
          <a:xfrm>
            <a:off x="228600" y="2086928"/>
            <a:ext cx="8610600" cy="4487608"/>
          </a:xfrm>
        </p:spPr>
        <p:txBody>
          <a:bodyPr>
            <a:normAutofit/>
          </a:bodyPr>
          <a:lstStyle/>
          <a:p>
            <a:pPr algn="just">
              <a:buNone/>
            </a:pPr>
            <a:r>
              <a:rPr lang="en-US" sz="2500" dirty="0" smtClean="0"/>
              <a:t>In </a:t>
            </a:r>
            <a:r>
              <a:rPr lang="en-US" sz="2500" dirty="0" smtClean="0"/>
              <a:t>“The North West London Blues,” Zadie Smith argues </a:t>
            </a:r>
          </a:p>
          <a:p>
            <a:pPr algn="just">
              <a:buNone/>
            </a:pPr>
            <a:r>
              <a:rPr lang="en-US" sz="2500" dirty="0" smtClean="0"/>
              <a:t>that public libraries are an important piece </a:t>
            </a:r>
            <a:r>
              <a:rPr lang="en-US" sz="2500" dirty="0" smtClean="0"/>
              <a:t>of society and </a:t>
            </a:r>
          </a:p>
          <a:p>
            <a:pPr algn="just">
              <a:buNone/>
            </a:pPr>
            <a:r>
              <a:rPr lang="en-US" sz="2500" dirty="0" smtClean="0"/>
              <a:t>should not be closed.</a:t>
            </a:r>
            <a:r>
              <a:rPr lang="en-US" sz="2500" dirty="0" smtClean="0"/>
              <a:t> </a:t>
            </a:r>
            <a:r>
              <a:rPr lang="en-US" sz="2500" dirty="0" smtClean="0">
                <a:solidFill>
                  <a:srgbClr val="0070C0"/>
                </a:solidFill>
              </a:rPr>
              <a:t>Smith supports her </a:t>
            </a:r>
            <a:r>
              <a:rPr lang="en-US" sz="2500" dirty="0" smtClean="0">
                <a:solidFill>
                  <a:srgbClr val="0070C0"/>
                </a:solidFill>
              </a:rPr>
              <a:t>claim </a:t>
            </a:r>
            <a:r>
              <a:rPr lang="en-US" sz="2500" dirty="0" smtClean="0">
                <a:solidFill>
                  <a:srgbClr val="0070C0"/>
                </a:solidFill>
              </a:rPr>
              <a:t>by</a:t>
            </a:r>
          </a:p>
          <a:p>
            <a:pPr algn="just">
              <a:buNone/>
            </a:pPr>
            <a:r>
              <a:rPr lang="en-US" sz="2500" dirty="0" smtClean="0">
                <a:solidFill>
                  <a:srgbClr val="0070C0"/>
                </a:solidFill>
              </a:rPr>
              <a:t>providing personal experiences,  </a:t>
            </a:r>
            <a:r>
              <a:rPr lang="en-US" sz="2500" dirty="0" smtClean="0">
                <a:solidFill>
                  <a:srgbClr val="0070C0"/>
                </a:solidFill>
              </a:rPr>
              <a:t>appealing to the </a:t>
            </a:r>
            <a:endParaRPr lang="en-US" sz="2500" dirty="0" smtClean="0">
              <a:solidFill>
                <a:srgbClr val="0070C0"/>
              </a:solidFill>
            </a:endParaRPr>
          </a:p>
          <a:p>
            <a:pPr algn="just">
              <a:buNone/>
            </a:pPr>
            <a:r>
              <a:rPr lang="en-US" sz="2500" dirty="0" smtClean="0">
                <a:solidFill>
                  <a:srgbClr val="0070C0"/>
                </a:solidFill>
              </a:rPr>
              <a:t>audience’s emotions </a:t>
            </a:r>
            <a:r>
              <a:rPr lang="en-US" sz="2500" dirty="0" smtClean="0">
                <a:solidFill>
                  <a:srgbClr val="0070C0"/>
                </a:solidFill>
              </a:rPr>
              <a:t>through strong diction, and  </a:t>
            </a:r>
            <a:r>
              <a:rPr lang="en-US" sz="2500" dirty="0" smtClean="0">
                <a:solidFill>
                  <a:srgbClr val="0070C0"/>
                </a:solidFill>
              </a:rPr>
              <a:t>defining </a:t>
            </a:r>
          </a:p>
          <a:p>
            <a:pPr algn="just">
              <a:buNone/>
            </a:pPr>
            <a:r>
              <a:rPr lang="en-US" sz="2500" dirty="0" smtClean="0">
                <a:solidFill>
                  <a:srgbClr val="0070C0"/>
                </a:solidFill>
              </a:rPr>
              <a:t>the various purposes and functions of public libraries.  </a:t>
            </a:r>
            <a:endParaRPr lang="en-US" sz="2500" dirty="0" smtClean="0">
              <a:solidFill>
                <a:srgbClr val="0070C0"/>
              </a:solidFill>
            </a:endParaRPr>
          </a:p>
          <a:p>
            <a:pPr algn="just">
              <a:buNone/>
            </a:pPr>
            <a:r>
              <a:rPr lang="en-US" sz="2500" dirty="0" smtClean="0">
                <a:solidFill>
                  <a:srgbClr val="FF0000"/>
                </a:solidFill>
              </a:rPr>
              <a:t>Smith </a:t>
            </a:r>
            <a:r>
              <a:rPr lang="en-US" sz="2500" dirty="0" smtClean="0">
                <a:solidFill>
                  <a:srgbClr val="FF0000"/>
                </a:solidFill>
              </a:rPr>
              <a:t>constructs </a:t>
            </a:r>
            <a:r>
              <a:rPr lang="en-US" sz="2500" dirty="0" smtClean="0">
                <a:solidFill>
                  <a:srgbClr val="FF0000"/>
                </a:solidFill>
              </a:rPr>
              <a:t>her </a:t>
            </a:r>
            <a:r>
              <a:rPr lang="en-US" sz="2500" dirty="0" smtClean="0">
                <a:solidFill>
                  <a:srgbClr val="FF0000"/>
                </a:solidFill>
              </a:rPr>
              <a:t>argument </a:t>
            </a:r>
            <a:r>
              <a:rPr lang="en-US" sz="2500" dirty="0" smtClean="0">
                <a:solidFill>
                  <a:srgbClr val="FF0000"/>
                </a:solidFill>
              </a:rPr>
              <a:t>in </a:t>
            </a:r>
            <a:r>
              <a:rPr lang="en-US" sz="2500" dirty="0" smtClean="0">
                <a:solidFill>
                  <a:srgbClr val="FF0000"/>
                </a:solidFill>
              </a:rPr>
              <a:t>order to convey </a:t>
            </a:r>
            <a:r>
              <a:rPr lang="en-US" sz="2500" dirty="0" smtClean="0">
                <a:solidFill>
                  <a:srgbClr val="FF0000"/>
                </a:solidFill>
              </a:rPr>
              <a:t>her </a:t>
            </a:r>
          </a:p>
          <a:p>
            <a:pPr algn="just">
              <a:buNone/>
            </a:pPr>
            <a:r>
              <a:rPr lang="en-US" sz="2500" dirty="0" smtClean="0">
                <a:solidFill>
                  <a:srgbClr val="FF0000"/>
                </a:solidFill>
              </a:rPr>
              <a:t>growing </a:t>
            </a:r>
            <a:r>
              <a:rPr lang="en-US" sz="2500" dirty="0" smtClean="0">
                <a:solidFill>
                  <a:srgbClr val="FF0000"/>
                </a:solidFill>
              </a:rPr>
              <a:t>concern for the future of our </a:t>
            </a:r>
            <a:r>
              <a:rPr lang="en-US" sz="2500" dirty="0" smtClean="0">
                <a:solidFill>
                  <a:srgbClr val="FF0000"/>
                </a:solidFill>
              </a:rPr>
              <a:t>public libraries and </a:t>
            </a:r>
          </a:p>
          <a:p>
            <a:pPr algn="just">
              <a:buNone/>
            </a:pPr>
            <a:r>
              <a:rPr lang="en-US" sz="2500" dirty="0" smtClean="0">
                <a:solidFill>
                  <a:srgbClr val="FF0000"/>
                </a:solidFill>
              </a:rPr>
              <a:t>to call her readers to support their local libraries.</a:t>
            </a:r>
            <a:endParaRPr lang="en-US" sz="2500" dirty="0">
              <a:solidFill>
                <a:srgbClr val="FF0000"/>
              </a:solidFill>
            </a:endParaRPr>
          </a:p>
        </p:txBody>
      </p:sp>
      <p:grpSp>
        <p:nvGrpSpPr>
          <p:cNvPr id="11" name="Group 10"/>
          <p:cNvGrpSpPr/>
          <p:nvPr/>
        </p:nvGrpSpPr>
        <p:grpSpPr>
          <a:xfrm>
            <a:off x="1104900" y="510064"/>
            <a:ext cx="3352800" cy="2474120"/>
            <a:chOff x="5099652" y="-1013936"/>
            <a:chExt cx="2865120" cy="2474120"/>
          </a:xfrm>
        </p:grpSpPr>
        <p:sp>
          <p:nvSpPr>
            <p:cNvPr id="8" name="TextBox 7"/>
            <p:cNvSpPr txBox="1"/>
            <p:nvPr/>
          </p:nvSpPr>
          <p:spPr>
            <a:xfrm>
              <a:off x="5099652" y="-1013936"/>
              <a:ext cx="2865120" cy="1477328"/>
            </a:xfrm>
            <a:prstGeom prst="rect">
              <a:avLst/>
            </a:prstGeom>
            <a:solidFill>
              <a:schemeClr val="bg1">
                <a:lumMod val="85000"/>
              </a:schemeClr>
            </a:solidFill>
          </p:spPr>
          <p:txBody>
            <a:bodyPr wrap="square" rtlCol="0">
              <a:spAutoFit/>
            </a:bodyPr>
            <a:lstStyle/>
            <a:p>
              <a:r>
                <a:rPr lang="en-US" dirty="0" smtClean="0"/>
                <a:t>This sentence outlines the organization of the essay and demonstrates understanding of the passage, related to the reading score.</a:t>
              </a:r>
              <a:endParaRPr lang="en-US" dirty="0"/>
            </a:p>
          </p:txBody>
        </p:sp>
        <p:cxnSp>
          <p:nvCxnSpPr>
            <p:cNvPr id="7" name="Straight Arrow Connector 6"/>
            <p:cNvCxnSpPr/>
            <p:nvPr/>
          </p:nvCxnSpPr>
          <p:spPr>
            <a:xfrm>
              <a:off x="6580900" y="499112"/>
              <a:ext cx="635034" cy="961072"/>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5791200" y="609600"/>
            <a:ext cx="2895600" cy="1477328"/>
            <a:chOff x="5791200" y="762000"/>
            <a:chExt cx="2895600" cy="1477328"/>
          </a:xfrm>
        </p:grpSpPr>
        <p:sp>
          <p:nvSpPr>
            <p:cNvPr id="13" name="TextBox 12"/>
            <p:cNvSpPr txBox="1"/>
            <p:nvPr/>
          </p:nvSpPr>
          <p:spPr>
            <a:xfrm>
              <a:off x="6400800" y="762000"/>
              <a:ext cx="2286000" cy="1477328"/>
            </a:xfrm>
            <a:prstGeom prst="rect">
              <a:avLst/>
            </a:prstGeom>
            <a:solidFill>
              <a:schemeClr val="bg1">
                <a:lumMod val="85000"/>
              </a:schemeClr>
            </a:solidFill>
          </p:spPr>
          <p:txBody>
            <a:bodyPr wrap="square" rtlCol="0">
              <a:spAutoFit/>
            </a:bodyPr>
            <a:lstStyle/>
            <a:p>
              <a:r>
                <a:rPr lang="en-US" dirty="0" smtClean="0"/>
                <a:t>Be sure to state the author’s name, article title and main idea of the passage</a:t>
              </a:r>
              <a:endParaRPr lang="en-US" dirty="0"/>
            </a:p>
          </p:txBody>
        </p:sp>
        <p:cxnSp>
          <p:nvCxnSpPr>
            <p:cNvPr id="14" name="Straight Arrow Connector 13"/>
            <p:cNvCxnSpPr/>
            <p:nvPr/>
          </p:nvCxnSpPr>
          <p:spPr>
            <a:xfrm flipH="1">
              <a:off x="5791200" y="914400"/>
              <a:ext cx="685800" cy="1295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4491990" y="5923240"/>
            <a:ext cx="3928110" cy="923330"/>
            <a:chOff x="5720013" y="2739992"/>
            <a:chExt cx="3928110" cy="923330"/>
          </a:xfrm>
        </p:grpSpPr>
        <p:sp>
          <p:nvSpPr>
            <p:cNvPr id="19" name="TextBox 18"/>
            <p:cNvSpPr txBox="1"/>
            <p:nvPr/>
          </p:nvSpPr>
          <p:spPr>
            <a:xfrm>
              <a:off x="6447723" y="2739992"/>
              <a:ext cx="3200400" cy="923330"/>
            </a:xfrm>
            <a:prstGeom prst="rect">
              <a:avLst/>
            </a:prstGeom>
            <a:solidFill>
              <a:schemeClr val="bg1">
                <a:lumMod val="85000"/>
              </a:schemeClr>
            </a:solidFill>
          </p:spPr>
          <p:txBody>
            <a:bodyPr wrap="square" rtlCol="0">
              <a:spAutoFit/>
            </a:bodyPr>
            <a:lstStyle/>
            <a:p>
              <a:r>
                <a:rPr lang="en-US" dirty="0" smtClean="0"/>
                <a:t>This statement reveals the start of your analysis of the passage.</a:t>
              </a:r>
              <a:endParaRPr lang="en-US" dirty="0"/>
            </a:p>
          </p:txBody>
        </p:sp>
        <p:cxnSp>
          <p:nvCxnSpPr>
            <p:cNvPr id="20" name="Straight Arrow Connector 19"/>
            <p:cNvCxnSpPr/>
            <p:nvPr/>
          </p:nvCxnSpPr>
          <p:spPr>
            <a:xfrm flipH="1" flipV="1">
              <a:off x="5720013" y="2739992"/>
              <a:ext cx="650120" cy="689008"/>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572</TotalTime>
  <Words>1649</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Georgia</vt:lpstr>
      <vt:lpstr>Trebuchet MS</vt:lpstr>
      <vt:lpstr>Wingdings 2</vt:lpstr>
      <vt:lpstr>Urban</vt:lpstr>
      <vt:lpstr>SAT Prep</vt:lpstr>
      <vt:lpstr>The Basics</vt:lpstr>
      <vt:lpstr>Scoring</vt:lpstr>
      <vt:lpstr>Sample Essay Prompt</vt:lpstr>
      <vt:lpstr>The Assignment</vt:lpstr>
      <vt:lpstr>Job #1—Read the passage</vt:lpstr>
      <vt:lpstr>Job # 2—Plan &amp; Structure Your Response</vt:lpstr>
      <vt:lpstr>Introduction-5 minutes</vt:lpstr>
      <vt:lpstr>Sample Introduction</vt:lpstr>
      <vt:lpstr>Body Paragraphs—25 Minutes</vt:lpstr>
      <vt:lpstr>Body Paragraphs—Chronological</vt:lpstr>
      <vt:lpstr>Sample Body Paragraph--Chronological</vt:lpstr>
      <vt:lpstr>Body Paragraphs-Topical</vt:lpstr>
      <vt:lpstr>Sample Body Paragraph--Topical</vt:lpstr>
      <vt:lpstr>Conclusion-5 minutes</vt:lpstr>
      <vt:lpstr>Sample Conclusion</vt:lpstr>
      <vt:lpstr>Basic Things to Remember!</vt:lpstr>
      <vt:lpstr>Basic Things to Remember!</vt:lpstr>
      <vt:lpstr>Wrap Up</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Prep</dc:title>
  <dc:creator>Jennifer</dc:creator>
  <cp:lastModifiedBy>Lisa Denomme</cp:lastModifiedBy>
  <cp:revision>40</cp:revision>
  <dcterms:created xsi:type="dcterms:W3CDTF">2015-10-04T20:07:07Z</dcterms:created>
  <dcterms:modified xsi:type="dcterms:W3CDTF">2018-03-14T13:29:56Z</dcterms:modified>
</cp:coreProperties>
</file>